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79" r:id="rId3"/>
    <p:sldId id="2147471665" r:id="rId4"/>
    <p:sldId id="2147471664" r:id="rId5"/>
    <p:sldId id="21474716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8CF46D-7B63-4D5D-7915-28D5EC733B7F}" name="LIN, BENNET" initials="BL" userId="S::Bennet.LIN@mccain.ca::e5a66eee-8fe6-4b7d-ba3a-4050998d58fe" providerId="AD"/>
  <p188:author id="{2DD9ACA1-0EE1-DB62-DE87-A23101501591}" name="LI, ANGELA" initials="CL" userId="S::angela.li@mccain.ca::9e611a95-a1c3-4501-99d6-8417e641b95b" providerId="AD"/>
  <p188:author id="{7ACD8FCB-A215-4655-F21D-CDE80F00777F}" name="SAXON REED, Lisa" initials="LSR" userId="SAXON REED, Lisa" providerId="None"/>
  <p188:author id="{5D721DFB-9CE1-C0FC-3FC0-49341BE3F5B5}" name="SOONG, JENN" initials="SJ" userId="S::jennifer.soong@mccain.ca::5145294e-3c59-47d9-a8f7-12a95de1d95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3F8E"/>
    <a:srgbClr val="FEE000"/>
    <a:srgbClr val="FFC000"/>
    <a:srgbClr val="501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0F25E-6E3D-40E9-B111-53D1F9ACB898}" v="907" dt="2025-03-06T02:31:13.436"/>
    <p1510:client id="{0D92E607-A535-58FB-A886-925DE6819B77}" v="78" dt="2025-03-06T18:41:18.141"/>
    <p1510:client id="{2CB7484C-B791-41D6-CAAB-28FBBA2FCDCB}" v="53" dt="2025-03-06T18:46:52.505"/>
    <p1510:client id="{6DD55818-9A69-4372-A89C-B43DC2577DC6}" v="322" dt="2025-03-06T19:29:01.983"/>
    <p1510:client id="{ABED5144-45E7-530B-D2DE-060467AC82E0}" v="4" dt="2025-03-06T19:35:48.956"/>
    <p1510:client id="{FBF55524-98AF-F012-EFD7-8D28D829C88A}" v="1" dt="2025-03-06T19:57:38.4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95836-0FBD-476D-82C7-5270EB3DB11C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EB507-3EB3-4D10-B195-1798B5FCE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38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Additional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7EB507-3EB3-4D10-B195-1798B5FCE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9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8F908-C527-6A9A-A412-23A26764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23196-6DEE-918A-881C-72F834B63D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AB15B3-2726-9A4C-9C78-674876B18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196DF-A16D-21FC-EB42-66486B300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0B4FF-D411-4F6D-8FF5-905A0E2212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61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6D21-B8A1-804D-15D1-A54FD06FB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0051BA-2FAA-88E9-6021-A1E6B045D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AF6F67-2464-D644-E438-AFA519099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C1F4A-7908-B928-D28E-4435DC3C7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0B4FF-D411-4F6D-8FF5-905A0E2212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3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56AF-9DAE-D9C5-1E5F-46514B892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B7A7C-94D6-D98E-E7E7-33B4DEA82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3FF73-07F8-D7B3-F390-D1ADC4A3D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09B17-E6C1-1C72-E1FB-8E1AE873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6BB48-465F-B59C-36C6-C93E293D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6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727F-0960-1DE4-86BA-E3B4338D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04481-03A7-6103-C6E1-D80DD55F1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AECFB-8EA6-D186-8C1F-E8DEBBA1F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E8D0F-F0DD-135E-1ECF-597E5F44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4C00A-7F7B-8D0D-5C90-5427D669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6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581C8-BD99-0E97-120B-9BCFE548A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5402A-AB03-88F4-7C86-A1E98801F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D92C4-CF96-82B0-5B53-AB413DB19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F34F7-087B-CF77-0279-67CFFC2F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A47D1-66DC-1E78-460E-FD6F41B8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02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530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D96A-F490-CCC7-F551-FFE99BB066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827" y="1042740"/>
            <a:ext cx="11326382" cy="453595"/>
          </a:xfrm>
        </p:spPr>
        <p:txBody>
          <a:bodyPr anchor="t" anchorCtr="0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640EA-2515-8E3D-8EBC-26F40A70BB7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67827" y="1627007"/>
            <a:ext cx="11326382" cy="453595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sub-title here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4EB5220-FF3B-FE45-6A30-EE6D291BB0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828" y="405110"/>
            <a:ext cx="3190708" cy="517715"/>
          </a:xfrm>
          <a:prstGeom prst="roundRect">
            <a:avLst>
              <a:gd name="adj" fmla="val 50000"/>
            </a:avLst>
          </a:prstGeom>
          <a:solidFill>
            <a:srgbClr val="FEE000"/>
          </a:solidFill>
        </p:spPr>
        <p:txBody>
          <a:bodyPr wrap="square" lIns="180000" tIns="72000" rIns="180000">
            <a:spAutoFit/>
          </a:bodyPr>
          <a:lstStyle>
            <a:lvl1pPr marL="53975" indent="0" algn="l">
              <a:buNone/>
              <a:tabLst/>
              <a:defRPr sz="1800" b="0"/>
            </a:lvl1pPr>
          </a:lstStyle>
          <a:p>
            <a:pPr lvl="0"/>
            <a:r>
              <a:rPr lang="en-US"/>
              <a:t>Add Topic Here</a:t>
            </a:r>
          </a:p>
        </p:txBody>
      </p:sp>
    </p:spTree>
    <p:extLst>
      <p:ext uri="{BB962C8B-B14F-4D97-AF65-F5344CB8AC3E}">
        <p14:creationId xmlns:p14="http://schemas.microsoft.com/office/powerpoint/2010/main" val="189137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| Just tit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70C6-019B-F30D-5870-B09B139CD5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775" y="405110"/>
            <a:ext cx="2358089" cy="517715"/>
          </a:xfrm>
          <a:prstGeom prst="roundRect">
            <a:avLst>
              <a:gd name="adj" fmla="val 50000"/>
            </a:avLst>
          </a:prstGeom>
          <a:solidFill>
            <a:srgbClr val="FEE000"/>
          </a:solidFill>
        </p:spPr>
        <p:txBody>
          <a:bodyPr wrap="none" lIns="180000" tIns="72000" rIns="180000">
            <a:spAutoFit/>
          </a:bodyPr>
          <a:lstStyle>
            <a:lvl1pPr marL="53975" indent="0" algn="l">
              <a:buNone/>
              <a:tabLst/>
              <a:defRPr sz="1800" b="0"/>
            </a:lvl1pPr>
          </a:lstStyle>
          <a:p>
            <a:pPr lvl="0"/>
            <a:r>
              <a:rPr lang="en-US"/>
              <a:t>Add Topic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18748-D41E-1D4F-F002-2FE15245F2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7827" y="1042740"/>
            <a:ext cx="11326382" cy="453595"/>
          </a:xfrm>
        </p:spPr>
        <p:txBody>
          <a:bodyPr anchor="t" anchorCtr="0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69141D0-8163-D7D8-5A90-319D0C1EDCC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67827" y="1627007"/>
            <a:ext cx="11326382" cy="453595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sub-title here</a:t>
            </a:r>
          </a:p>
        </p:txBody>
      </p:sp>
    </p:spTree>
    <p:extLst>
      <p:ext uri="{BB962C8B-B14F-4D97-AF65-F5344CB8AC3E}">
        <p14:creationId xmlns:p14="http://schemas.microsoft.com/office/powerpoint/2010/main" val="1729605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apti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5CECD35-230B-4344-A272-425FB6F857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33375"/>
            <a:ext cx="3000375" cy="466725"/>
          </a:xfrm>
          <a:prstGeom prst="rect">
            <a:avLst/>
          </a:prstGeom>
          <a:solidFill>
            <a:schemeClr val="accent1"/>
          </a:solidFill>
        </p:spPr>
        <p:txBody>
          <a:bodyPr lIns="432000" anchor="ctr" anchorCtr="0">
            <a:noAutofit/>
          </a:bodyPr>
          <a:lstStyle>
            <a:lvl2pPr>
              <a:lnSpc>
                <a:spcPts val="1700"/>
              </a:lnSpc>
              <a:spcBef>
                <a:spcPts val="800"/>
              </a:spcBef>
              <a:defRPr sz="1400" b="1" cap="all" baseline="0">
                <a:solidFill>
                  <a:schemeClr val="tx1"/>
                </a:solidFill>
              </a:defRPr>
            </a:lvl2pPr>
          </a:lstStyle>
          <a:p>
            <a:pPr lvl="1"/>
            <a:r>
              <a:rPr lang="en-US"/>
              <a:t>CAPTION</a:t>
            </a:r>
          </a:p>
        </p:txBody>
      </p:sp>
      <p:sp>
        <p:nvSpPr>
          <p:cNvPr id="3" name="Номер слайда 21">
            <a:extLst>
              <a:ext uri="{FF2B5EF4-FFF2-40B4-BE49-F238E27FC236}">
                <a16:creationId xmlns:a16="http://schemas.microsoft.com/office/drawing/2014/main" id="{5D720625-620B-DE44-88BF-C78E28937689}"/>
              </a:ext>
            </a:extLst>
          </p:cNvPr>
          <p:cNvSpPr txBox="1">
            <a:spLocks/>
          </p:cNvSpPr>
          <p:nvPr userDrawn="1"/>
        </p:nvSpPr>
        <p:spPr>
          <a:xfrm>
            <a:off x="11652621" y="92689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8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43DB-BBDF-6798-A591-61BC47CA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1E149-038E-702E-5879-80109C140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96E4B-C5A1-9A7F-C2EC-E30FE7FB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1D80C-07DF-FC08-00E1-40DD90A8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CF772-02DF-203F-6F9E-8D76919C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66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3366-DCA0-45EE-70BE-68E1D4AB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5BC87-DB3F-47DB-A7B8-F554EA081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F670D-B12C-3C30-69A4-5441AFEC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16024-5E28-0727-1EAE-E7BB94D8E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CB6FC-4470-9489-2E59-F0580AE6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2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103C-3150-E329-FA3C-0EE31EFA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41F13-3A3A-11B7-3016-CDEB25ED7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FD840-DD4A-0EC6-FD14-7374AE8DE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B49BE-3F1C-C585-97C5-A48B622C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3C01A-1998-E540-4893-AE253C48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90A4D-20FD-D485-A0C2-A3A9EDA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21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D5A0-67B1-7FEB-41EA-A916CAA5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2ACA1-48CE-C2DA-089F-79016FBB2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F7E69-7D1C-D1B5-C08C-8F9F1AED1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E321F-777E-94C5-07C6-EF1E9C9E3A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B21E3-59F0-F96D-5B71-4D39EAA41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D2EC5-6D84-8081-3F12-E71EC094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6D8254-2BE7-4FEB-F13A-181E6A79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E90CC-D869-6975-EF48-ED5EB911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50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ED04-1D27-4982-A5D1-16E57466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91106-CDB4-4E39-900D-B1DCD456A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A259F-432F-DEE2-E881-88B9BDC42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A5066-96B0-595B-6F7E-2EAC3B67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9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44D4D-13C2-3106-D6F9-834C863F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F84BA-ED9E-599D-688C-3B2AD50DA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78516-CB8B-30CB-D243-391BDB39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83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4F4FD-9321-0A67-C2E0-C6133DF9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825CB-DAD2-15A4-7701-E88330C6A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665C8-71D5-AB2D-8FBE-5EE05EA53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0EF3A-0847-A7EA-AC58-5C329C03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2556A-3445-BC75-4FE6-E7540AC5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535DF-188E-44D3-A0B8-16E2E5A8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9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7B8B-51B6-B0EC-EDE9-97CE3C1C2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70317-3114-0AD7-4252-D6C46C0DC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85D73-0316-8BE9-98A5-3D71DA70F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E88DA-5128-1613-F8EB-3E26D049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B9EEE-A5A4-BF91-7117-1FE13323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89032-5B36-EB4E-7718-FDF2B7B1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1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5EBBFF-95FA-6C04-1F19-40994A17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F9BBC-EA26-1C1D-6B52-EFA6A26DE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1D597-F5C2-7613-8578-32C620A10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B32F25-18EF-42AF-811D-49EE31F084C2}" type="datetimeFigureOut">
              <a:rPr lang="en-US" smtClean="0"/>
              <a:t>8/29/2025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8BAC7-C2B2-B7D3-485A-559257F7D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1B1CA-D4ED-8734-25BA-01615BE59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E3EBC3-9DEC-4206-A27B-96CC725860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77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9FF2F-D905-34FF-107F-943F73DA9D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" b="9"/>
          <a:stretch/>
        </p:blipFill>
        <p:spPr>
          <a:xfrm>
            <a:off x="20" y="1282"/>
            <a:ext cx="12191980" cy="6646653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E50D697-CB0F-F1AB-9E3F-68DE1688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490" y="5659394"/>
            <a:ext cx="3464277" cy="57235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FD14E023-96CC-5E5D-C3B4-E79FB77E09D9}"/>
              </a:ext>
            </a:extLst>
          </p:cNvPr>
          <p:cNvSpPr/>
          <p:nvPr/>
        </p:nvSpPr>
        <p:spPr>
          <a:xfrm>
            <a:off x="420128" y="210065"/>
            <a:ext cx="1198606" cy="1198606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BBB1A0-D453-5F18-F94C-EA6F4E6EB65E}"/>
              </a:ext>
            </a:extLst>
          </p:cNvPr>
          <p:cNvSpPr/>
          <p:nvPr/>
        </p:nvSpPr>
        <p:spPr>
          <a:xfrm>
            <a:off x="939963" y="989258"/>
            <a:ext cx="654058" cy="654058"/>
          </a:xfrm>
          <a:prstGeom prst="ellipse">
            <a:avLst/>
          </a:prstGeom>
          <a:noFill/>
          <a:ln w="69850">
            <a:solidFill>
              <a:srgbClr val="783F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1C3BBD-1E67-13A8-0D24-6061B6245706}"/>
              </a:ext>
            </a:extLst>
          </p:cNvPr>
          <p:cNvSpPr/>
          <p:nvPr/>
        </p:nvSpPr>
        <p:spPr>
          <a:xfrm>
            <a:off x="10329226" y="616861"/>
            <a:ext cx="654058" cy="654058"/>
          </a:xfrm>
          <a:prstGeom prst="ellipse">
            <a:avLst/>
          </a:prstGeom>
          <a:solidFill>
            <a:srgbClr val="783F8E"/>
          </a:solidFill>
          <a:ln w="69850">
            <a:solidFill>
              <a:srgbClr val="783F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67720B-2816-1393-66AA-6DD0DD1B810F}"/>
              </a:ext>
            </a:extLst>
          </p:cNvPr>
          <p:cNvSpPr/>
          <p:nvPr/>
        </p:nvSpPr>
        <p:spPr>
          <a:xfrm>
            <a:off x="10491059" y="-875736"/>
            <a:ext cx="2479417" cy="247941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D2FE8-5DFE-1509-B41B-7B8DED864ECA}"/>
              </a:ext>
            </a:extLst>
          </p:cNvPr>
          <p:cNvSpPr txBox="1"/>
          <p:nvPr/>
        </p:nvSpPr>
        <p:spPr>
          <a:xfrm>
            <a:off x="178828" y="2368673"/>
            <a:ext cx="8528050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b="1">
                <a:solidFill>
                  <a:schemeClr val="bg1"/>
                </a:solidFill>
              </a:rPr>
              <a:t>R&amp;D Sensory </a:t>
            </a:r>
          </a:p>
          <a:p>
            <a:r>
              <a:rPr lang="en-US" sz="5400" b="1">
                <a:solidFill>
                  <a:schemeClr val="bg1"/>
                </a:solidFill>
              </a:rPr>
              <a:t>User Experience (UX) Analytics</a:t>
            </a:r>
            <a:r>
              <a:rPr lang="en-US" sz="5400" b="1">
                <a:solidFill>
                  <a:schemeClr val="accent1"/>
                </a:solidFill>
              </a:rPr>
              <a:t>.</a:t>
            </a:r>
            <a:r>
              <a:rPr lang="en-US" sz="5400" b="1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932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A9761A-421C-251B-BC06-3D62E6EB5A0D}"/>
              </a:ext>
            </a:extLst>
          </p:cNvPr>
          <p:cNvSpPr/>
          <p:nvPr/>
        </p:nvSpPr>
        <p:spPr>
          <a:xfrm>
            <a:off x="6252112" y="1754488"/>
            <a:ext cx="5074546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B62A7A-608E-528B-C85E-8873892AC819}"/>
              </a:ext>
            </a:extLst>
          </p:cNvPr>
          <p:cNvSpPr/>
          <p:nvPr/>
        </p:nvSpPr>
        <p:spPr>
          <a:xfrm>
            <a:off x="6269832" y="3754075"/>
            <a:ext cx="5074546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256F6-C2E7-E621-5FCA-BF0548667587}"/>
              </a:ext>
            </a:extLst>
          </p:cNvPr>
          <p:cNvSpPr txBox="1"/>
          <p:nvPr/>
        </p:nvSpPr>
        <p:spPr>
          <a:xfrm>
            <a:off x="6269831" y="1917410"/>
            <a:ext cx="422313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System Objective</a:t>
            </a:r>
          </a:p>
          <a:p>
            <a:r>
              <a:rPr lang="en-US" sz="1200" i="1"/>
              <a:t>What does the system do</a:t>
            </a:r>
          </a:p>
          <a:p>
            <a:endParaRPr lang="en-US" sz="1200">
              <a:solidFill>
                <a:schemeClr val="accent3"/>
              </a:solidFill>
            </a:endParaRPr>
          </a:p>
          <a:p>
            <a:r>
              <a:rPr lang="en-US" sz="1300"/>
              <a:t>Automate Sensory &amp; Analytical test creation process for the </a:t>
            </a:r>
            <a:r>
              <a:rPr lang="en-US" sz="1300" err="1"/>
              <a:t>SensoryUX</a:t>
            </a:r>
            <a:r>
              <a:rPr lang="en-US" sz="1300"/>
              <a:t> and ADS team, consolidate test data into a structured database and use </a:t>
            </a:r>
            <a:r>
              <a:rPr lang="en-US" sz="1300" err="1"/>
              <a:t>PowerBI</a:t>
            </a:r>
            <a:r>
              <a:rPr lang="en-US" sz="1300"/>
              <a:t> dashboards to drive product insights</a:t>
            </a:r>
          </a:p>
          <a:p>
            <a:endParaRPr lang="en-US" sz="160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0CEEC88-E605-3334-1110-7D653F98593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14287" y="2311856"/>
            <a:ext cx="1029293" cy="9062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C9338C-99FB-44C8-05CF-6D9A218610E5}"/>
              </a:ext>
            </a:extLst>
          </p:cNvPr>
          <p:cNvSpPr/>
          <p:nvPr/>
        </p:nvSpPr>
        <p:spPr>
          <a:xfrm>
            <a:off x="6252112" y="4190909"/>
            <a:ext cx="5074546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49CE7-DB86-A15B-A7FF-3BE77A77790C}"/>
              </a:ext>
            </a:extLst>
          </p:cNvPr>
          <p:cNvSpPr/>
          <p:nvPr/>
        </p:nvSpPr>
        <p:spPr>
          <a:xfrm>
            <a:off x="6269832" y="6313634"/>
            <a:ext cx="5074546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C0868-391C-9F64-B718-9BA35F2BF2C6}"/>
              </a:ext>
            </a:extLst>
          </p:cNvPr>
          <p:cNvSpPr txBox="1"/>
          <p:nvPr/>
        </p:nvSpPr>
        <p:spPr>
          <a:xfrm>
            <a:off x="6252112" y="4336187"/>
            <a:ext cx="5191468" cy="122341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Data Scope</a:t>
            </a:r>
            <a:endParaRPr lang="en-US" sz="120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Tests: </a:t>
            </a:r>
          </a:p>
          <a:p>
            <a:pPr marL="742915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/>
              <a:t>Sensory </a:t>
            </a:r>
            <a:r>
              <a:rPr lang="en-US" sz="1200" err="1"/>
              <a:t>UX</a:t>
            </a:r>
            <a:r>
              <a:rPr lang="en-US" sz="1200"/>
              <a:t>: Quantitative consumer and descriptive</a:t>
            </a:r>
          </a:p>
          <a:p>
            <a:pPr marL="742915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/>
              <a:t>ADS: Analytical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Data captured: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27C61F4-E085-56D0-96F3-FF766EE90F3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6925" y="4713560"/>
            <a:ext cx="1029293" cy="10969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EA4A5B-5285-9B56-398E-20FDE82BA86E}"/>
              </a:ext>
            </a:extLst>
          </p:cNvPr>
          <p:cNvSpPr/>
          <p:nvPr/>
        </p:nvSpPr>
        <p:spPr>
          <a:xfrm>
            <a:off x="603255" y="1754488"/>
            <a:ext cx="5062163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5DB84D-3E1E-A67A-3A06-BB9F9A91C857}"/>
              </a:ext>
            </a:extLst>
          </p:cNvPr>
          <p:cNvSpPr txBox="1"/>
          <p:nvPr/>
        </p:nvSpPr>
        <p:spPr>
          <a:xfrm>
            <a:off x="606666" y="1917410"/>
            <a:ext cx="4705093" cy="37625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/>
              <a:t>Business needs</a:t>
            </a:r>
          </a:p>
          <a:p>
            <a:r>
              <a:rPr lang="en-US" sz="1200" i="1"/>
              <a:t>Why do we need a system tool for R&amp;D Sensory </a:t>
            </a:r>
            <a:r>
              <a:rPr lang="en-US" sz="1200" i="1" err="1"/>
              <a:t>UX</a:t>
            </a:r>
            <a:r>
              <a:rPr lang="en-US" sz="1200" i="1"/>
              <a:t> data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2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Easy access </a:t>
            </a:r>
            <a:r>
              <a:rPr lang="en-US" sz="1300"/>
              <a:t>to historical data</a:t>
            </a:r>
          </a:p>
          <a:p>
            <a:pPr marL="74291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To know what tests have been done </a:t>
            </a:r>
          </a:p>
          <a:p>
            <a:pPr marL="74291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Leverage existing knowledge to avoid redundant work or overwork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Data integration </a:t>
            </a:r>
            <a:r>
              <a:rPr lang="en-US" sz="1300"/>
              <a:t>readily available</a:t>
            </a:r>
            <a:endParaRPr lang="en-US" sz="1300" b="1"/>
          </a:p>
          <a:p>
            <a:pPr marL="74291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Extract trends across reports and regions</a:t>
            </a:r>
          </a:p>
          <a:p>
            <a:pPr marL="742915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Understand total user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Robust analysis </a:t>
            </a:r>
            <a:r>
              <a:rPr lang="en-US" sz="1300"/>
              <a:t>based on complete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Future predictive analytics using AI </a:t>
            </a:r>
            <a:r>
              <a:rPr lang="en-US" sz="1300"/>
              <a:t>built on solid data foundation when test data integrated with product recipe and quality data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Automated process </a:t>
            </a:r>
            <a:r>
              <a:rPr lang="en-US" sz="1300"/>
              <a:t>from test creation to completion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949BE44-0D20-8A3C-BF16-804F75BA05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750497" y="2256262"/>
            <a:ext cx="1058232" cy="102044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0720A94-3A55-32EF-D849-A323096B5E66}"/>
              </a:ext>
            </a:extLst>
          </p:cNvPr>
          <p:cNvSpPr/>
          <p:nvPr/>
        </p:nvSpPr>
        <p:spPr>
          <a:xfrm>
            <a:off x="603255" y="6328556"/>
            <a:ext cx="5062163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64DF3E8-3664-BB11-949D-BDDB10479E5A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09856" y="4833605"/>
            <a:ext cx="855562" cy="856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7BF22A-42FC-720A-789A-899FF53499D7}"/>
              </a:ext>
            </a:extLst>
          </p:cNvPr>
          <p:cNvSpPr txBox="1"/>
          <p:nvPr/>
        </p:nvSpPr>
        <p:spPr>
          <a:xfrm>
            <a:off x="337241" y="1178253"/>
            <a:ext cx="1151751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/>
              <a:t>We initiated the R&amp;D Data Analytics project to develop a system enabler to empower R&amp;D Sensory User Experience (</a:t>
            </a:r>
            <a:r>
              <a:rPr lang="en-US" sz="1400" err="1"/>
              <a:t>UX</a:t>
            </a:r>
            <a:r>
              <a:rPr lang="en-US" sz="1400"/>
              <a:t>) and Analytical and Data Science (ADS) team to drive data-led product and consumer insights with efficiency and accuracy.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292C0E-74E1-8F42-3C50-B61131EBC5EB}"/>
              </a:ext>
            </a:extLst>
          </p:cNvPr>
          <p:cNvSpPr txBox="1"/>
          <p:nvPr/>
        </p:nvSpPr>
        <p:spPr>
          <a:xfrm>
            <a:off x="6252112" y="5640865"/>
            <a:ext cx="2470726" cy="50013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742915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/>
              <a:t>Test Background</a:t>
            </a:r>
          </a:p>
          <a:p>
            <a:pPr marL="742915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/>
              <a:t>Test results </a:t>
            </a:r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D2260E-8955-1EF6-789F-7A10FF4E63E2}"/>
              </a:ext>
            </a:extLst>
          </p:cNvPr>
          <p:cNvSpPr txBox="1"/>
          <p:nvPr/>
        </p:nvSpPr>
        <p:spPr>
          <a:xfrm>
            <a:off x="8034152" y="5629964"/>
            <a:ext cx="3469279" cy="50013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742915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/>
              <a:t>Limited product info</a:t>
            </a:r>
          </a:p>
          <a:p>
            <a:pPr marL="742915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200"/>
              <a:t>Sample prep (cooking + holding)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2BFF3CE-22AC-9E34-B32B-8647CB344FB7}"/>
              </a:ext>
            </a:extLst>
          </p:cNvPr>
          <p:cNvSpPr txBox="1">
            <a:spLocks/>
          </p:cNvSpPr>
          <p:nvPr/>
        </p:nvSpPr>
        <p:spPr>
          <a:xfrm>
            <a:off x="410678" y="438004"/>
            <a:ext cx="2263795" cy="517715"/>
          </a:xfrm>
          <a:prstGeom prst="roundRect">
            <a:avLst>
              <a:gd name="adj" fmla="val 50000"/>
            </a:avLst>
          </a:prstGeom>
          <a:solidFill>
            <a:srgbClr val="FEE000"/>
          </a:solidFill>
        </p:spPr>
        <p:txBody>
          <a:bodyPr vert="horz" wrap="square" lIns="180000" tIns="72000" rIns="18000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/>
              <a:t>Project Details</a:t>
            </a:r>
          </a:p>
        </p:txBody>
      </p:sp>
      <p:pic>
        <p:nvPicPr>
          <p:cNvPr id="2" name="Picture 1" descr="A diagram of a process&#10;&#10;AI-generated content may be incorrect.">
            <a:extLst>
              <a:ext uri="{FF2B5EF4-FFF2-40B4-BE49-F238E27FC236}">
                <a16:creationId xmlns:a16="http://schemas.microsoft.com/office/drawing/2014/main" id="{B6FF6E7A-75F0-04AE-F265-1E2C9E5B06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1334" y="103506"/>
            <a:ext cx="4970221" cy="11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3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F71942-2B8E-E897-6EF8-F286987E576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67827" y="1627007"/>
            <a:ext cx="11326382" cy="35856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Standardizing and centralizing inputs from quantitative external consumer panels and sensory tests streamlines development and business impact of McCain’s R&amp;D Sensory </a:t>
            </a:r>
            <a:r>
              <a:rPr lang="en-US" err="1"/>
              <a:t>UX</a:t>
            </a:r>
            <a:r>
              <a:rPr lang="en-US"/>
              <a:t> reports. This process enables us to gather </a:t>
            </a:r>
            <a:r>
              <a:rPr lang="en-US" b="1"/>
              <a:t>comprehensive product trends</a:t>
            </a:r>
            <a:r>
              <a:rPr lang="en-US"/>
              <a:t> and </a:t>
            </a:r>
            <a:r>
              <a:rPr lang="en-US" b="1"/>
              <a:t>total user experience insights</a:t>
            </a:r>
            <a:r>
              <a:rPr lang="en-US"/>
              <a:t> that were previously difficult to access. Consequently, </a:t>
            </a:r>
            <a:r>
              <a:rPr lang="en-US" b="1"/>
              <a:t>accelerates R&amp;D project turnaround times</a:t>
            </a:r>
            <a:r>
              <a:rPr lang="en-US"/>
              <a:t>, enabling us to meet market demands faster and enhance our competitive edge.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By automating data transformation and mapping for consumer and descriptive tests, we not only </a:t>
            </a:r>
            <a:r>
              <a:rPr lang="en-US" b="1"/>
              <a:t>increase efficiency and accuracy</a:t>
            </a:r>
            <a:r>
              <a:rPr lang="en-US"/>
              <a:t> in data management but also enable </a:t>
            </a:r>
            <a:r>
              <a:rPr lang="en-US" b="1"/>
              <a:t>more agile decision-making</a:t>
            </a:r>
            <a:r>
              <a:rPr lang="en-US"/>
              <a:t>. This process reduces manual errors and ensures consistency across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/>
          </a:p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62C74-E958-5CA9-621E-E6528F571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828" y="405110"/>
            <a:ext cx="3190708" cy="519970"/>
          </a:xfrm>
        </p:spPr>
        <p:txBody>
          <a:bodyPr/>
          <a:lstStyle/>
          <a:p>
            <a:r>
              <a:rPr lang="en-US" b="1"/>
              <a:t>F30 Alignment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C88598-3118-38C6-89DB-9EB55157650A}"/>
              </a:ext>
            </a:extLst>
          </p:cNvPr>
          <p:cNvSpPr txBox="1">
            <a:spLocks/>
          </p:cNvSpPr>
          <p:nvPr/>
        </p:nvSpPr>
        <p:spPr>
          <a:xfrm>
            <a:off x="432809" y="1048118"/>
            <a:ext cx="11326382" cy="4535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From Good to Exceptional</a:t>
            </a:r>
            <a:r>
              <a:rPr lang="en-US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73D80C-4CC6-D662-79D9-90B6B0DB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718" y="5041601"/>
            <a:ext cx="1767455" cy="1573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3F411-6F0C-C601-B71F-C082B798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694" y="5022966"/>
            <a:ext cx="3334441" cy="15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2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6D0DA-1B51-C838-1FB7-8DC407584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7A7B3C-02C9-60FB-99C3-7EEFBC06E0E5}"/>
              </a:ext>
            </a:extLst>
          </p:cNvPr>
          <p:cNvSpPr txBox="1"/>
          <p:nvPr/>
        </p:nvSpPr>
        <p:spPr>
          <a:xfrm>
            <a:off x="351268" y="1557102"/>
            <a:ext cx="1097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Enables efficient workflow for consumer and sensory product tests and additional utilization of existing data.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450F6B-96F0-C4CD-8C25-9A01E7612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01869"/>
              </p:ext>
            </p:extLst>
          </p:nvPr>
        </p:nvGraphicFramePr>
        <p:xfrm>
          <a:off x="467827" y="2078421"/>
          <a:ext cx="11209823" cy="3399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117">
                  <a:extLst>
                    <a:ext uri="{9D8B030D-6E8A-4147-A177-3AD203B41FA5}">
                      <a16:colId xmlns:a16="http://schemas.microsoft.com/office/drawing/2014/main" val="1984473891"/>
                    </a:ext>
                  </a:extLst>
                </a:gridCol>
                <a:gridCol w="2739191">
                  <a:extLst>
                    <a:ext uri="{9D8B030D-6E8A-4147-A177-3AD203B41FA5}">
                      <a16:colId xmlns:a16="http://schemas.microsoft.com/office/drawing/2014/main" val="1720632318"/>
                    </a:ext>
                  </a:extLst>
                </a:gridCol>
                <a:gridCol w="3242359">
                  <a:extLst>
                    <a:ext uri="{9D8B030D-6E8A-4147-A177-3AD203B41FA5}">
                      <a16:colId xmlns:a16="http://schemas.microsoft.com/office/drawing/2014/main" val="1445038167"/>
                    </a:ext>
                  </a:extLst>
                </a:gridCol>
                <a:gridCol w="3113156">
                  <a:extLst>
                    <a:ext uri="{9D8B030D-6E8A-4147-A177-3AD203B41FA5}">
                      <a16:colId xmlns:a16="http://schemas.microsoft.com/office/drawing/2014/main" val="1024224609"/>
                    </a:ext>
                  </a:extLst>
                </a:gridCol>
              </a:tblGrid>
              <a:tr h="473648"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Focus</a:t>
                      </a:r>
                      <a:endParaRPr lang="en-US" sz="1600" b="0" i="0" u="none" strike="noStrike">
                        <a:effectLst/>
                        <a:latin typeface="Century Gothic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What is the insight?</a:t>
                      </a:r>
                      <a:endParaRPr lang="en-US" sz="1600" b="0" i="0" u="none" strike="noStrike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5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What action is enabled?</a:t>
                      </a:r>
                      <a:endParaRPr lang="en-US" sz="1600" b="0" i="0" u="none" strike="noStrike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What value is created?*</a:t>
                      </a:r>
                      <a:endParaRPr lang="en-US" sz="1600" b="0" i="0" u="none" strike="noStrike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5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710742"/>
                  </a:ext>
                </a:extLst>
              </a:tr>
              <a:tr h="601604">
                <a:tc>
                  <a:txBody>
                    <a:bodyPr/>
                    <a:lstStyle/>
                    <a:p>
                      <a:pPr marL="457200" algn="l" rtl="0" eaLnBrk="1" fontAlgn="ctr" latinLnBrk="0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Test Process Efficiency</a:t>
                      </a:r>
                      <a:endParaRPr lang="en-US" sz="1600" b="0" i="0" u="none" strike="noStrike">
                        <a:effectLst/>
                        <a:latin typeface="Century Gothic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How can we standardize the way the Sensory UX team executes tests to improve overall productivity? </a:t>
                      </a:r>
                      <a:endParaRPr lang="en-US" sz="1600" b="0" i="0" u="none" strike="noStrike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5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Central platform for team to manage tests, communications, and collect/transform data for future “always on” analyses. Automated process from test creation to completion. </a:t>
                      </a:r>
                      <a:endParaRPr lang="en-US" sz="1600" b="0" i="0" u="none" strike="noStrike" kern="1200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The total time saving across all users ranges from 110 hours saved per week. </a:t>
                      </a:r>
                    </a:p>
                    <a:p>
                      <a:pPr marL="0" algn="l" rtl="0" eaLnBrk="1" fontAlgn="ctr" latinLnBrk="0" hangingPunct="1"/>
                      <a:endParaRPr lang="en-US" sz="1200" b="0" i="0" u="none" strike="noStrike" kern="120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0" algn="l" rtl="0" eaLnBrk="1" fontAlgn="ctr" latinLnBrk="0" hangingPunct="1"/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Annualized, this is 5280hrs/year saved </a:t>
                      </a:r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sym typeface="Wingdings" panose="05000000000000000000" pitchFamily="2" charset="2"/>
                        </a:rPr>
                        <a:t>or 2.75 FTE</a:t>
                      </a:r>
                      <a:endParaRPr lang="en-US" sz="1200" b="0" i="0" u="none" strike="noStrike" kern="1200"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latin typeface="Century Gothic" panose="020B0502020202020204" pitchFamily="34" charset="0"/>
                      </a:endParaRPr>
                    </a:p>
                    <a:p>
                      <a:pPr marL="0" algn="l" rtl="0" eaLnBrk="1" fontAlgn="ctr" latinLnBrk="0" hangingPunct="1"/>
                      <a:endParaRPr lang="en-US" sz="1200" b="0" i="0" u="none" strike="noStrike" kern="120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5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657258"/>
                  </a:ext>
                </a:extLst>
              </a:tr>
              <a:tr h="1388472">
                <a:tc>
                  <a:txBody>
                    <a:bodyPr/>
                    <a:lstStyle/>
                    <a:p>
                      <a:pPr marL="457200" algn="l" rtl="0" eaLnBrk="1" fontAlgn="ctr" latinLnBrk="0" hangingPunct="1"/>
                      <a:r>
                        <a:rPr lang="en-US" sz="1200" b="1" i="0" u="none" strike="noStrike" kern="120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Innovation Project Portfolio</a:t>
                      </a:r>
                      <a:endParaRPr lang="en-US" sz="1600" b="0" i="0" u="none" strike="noStrike">
                        <a:effectLst/>
                        <a:latin typeface="Century Gothic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What products have we tested previously and what data was collected?</a:t>
                      </a:r>
                    </a:p>
                    <a:p>
                      <a:pPr marL="0" algn="l" rtl="0" eaLnBrk="1" fontAlgn="ctr" latinLnBrk="0" hangingPunct="1"/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  <a:p>
                      <a:pPr marL="0" algn="l" rtl="0" eaLnBrk="1" fontAlgn="ctr" latinLnBrk="0" hangingPunct="1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How can we enable analytics to enhance decision-making, improve productivity, and maintain quality standards?</a:t>
                      </a:r>
                    </a:p>
                    <a:p>
                      <a:pPr marL="0" algn="l" rtl="0" eaLnBrk="1" fontAlgn="ctr" latinLnBrk="0" hangingPunct="1"/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5E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Structured database enables BI reporting, giving Sensory UX team clear visibility to avoid duplicated/repetitive tests. </a:t>
                      </a:r>
                    </a:p>
                    <a:p>
                      <a:pPr marL="0" algn="l" rtl="0" eaLnBrk="1" fontAlgn="ctr" latinLnBrk="0" hangingPunct="1"/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  <a:p>
                      <a:pPr marL="0" algn="l" rtl="0" eaLnBrk="1" fontAlgn="ctr" latinLnBrk="0" hangingPunct="1"/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Trends across studies and regions become available as all study materials are easily accessible through the platform.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0" hangingPunct="1"/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With an annual testing budget of $3.5 million, it is estimated that $350-525k CAD (10-15%) of the funds can be conserved through effective test avoidance strategies and reallocated to other critical testing needs.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D5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5592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59A1BB3-4831-1187-7661-6D1BD78B6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268" y="1041863"/>
            <a:ext cx="11326382" cy="453595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Trebuchet MS" panose="020B0603020202020204" pitchFamily="34" charset="0"/>
              </a:rPr>
              <a:t>R&amp;D Sensory </a:t>
            </a:r>
            <a:r>
              <a:rPr kumimoji="0" lang="en-US" sz="32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Trebuchet MS" panose="020B0603020202020204" pitchFamily="34" charset="0"/>
              </a:rPr>
              <a:t>UX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Trebuchet MS" panose="020B0603020202020204" pitchFamily="34" charset="0"/>
              </a:rPr>
              <a:t> Analytics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CE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Trebuchet MS" panose="020B0603020202020204" pitchFamily="34" charset="0"/>
              </a:rPr>
              <a:t>.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4E7A6-20B9-48A8-DE3F-4C75A7A48326}"/>
              </a:ext>
            </a:extLst>
          </p:cNvPr>
          <p:cNvSpPr txBox="1"/>
          <p:nvPr/>
        </p:nvSpPr>
        <p:spPr>
          <a:xfrm>
            <a:off x="7001435" y="6514707"/>
            <a:ext cx="5190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*These are time and cost-saving estimates provided by Sensory Director and team</a:t>
            </a:r>
          </a:p>
        </p:txBody>
      </p:sp>
    </p:spTree>
    <p:extLst>
      <p:ext uri="{BB962C8B-B14F-4D97-AF65-F5344CB8AC3E}">
        <p14:creationId xmlns:p14="http://schemas.microsoft.com/office/powerpoint/2010/main" val="310258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932CF-A5C4-00D5-BA2E-0E78A0DB0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2B37-55F3-0A55-1959-C914F84EC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27" y="1042740"/>
            <a:ext cx="11326382" cy="453595"/>
          </a:xfrm>
        </p:spPr>
        <p:txBody>
          <a:bodyPr/>
          <a:lstStyle/>
          <a:p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Trebuchet MS" panose="020B0603020202020204" pitchFamily="34" charset="0"/>
              </a:rPr>
              <a:t>Data </a:t>
            </a:r>
            <a:r>
              <a:rPr lang="en-US" sz="2000">
                <a:solidFill>
                  <a:srgbClr val="000000"/>
                </a:solidFill>
                <a:latin typeface="Century Gothic" panose="020F0302020204030204"/>
                <a:sym typeface="Trebuchet MS" panose="020B0603020202020204" pitchFamily="34" charset="0"/>
              </a:rPr>
              <a:t>management (collection, transformation, storage, analysis) is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Trebuchet MS" panose="020B0603020202020204" pitchFamily="34" charset="0"/>
              </a:rPr>
              <a:t>inefficient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CE000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  <a:sym typeface="Trebuchet MS" panose="020B0603020202020204" pitchFamily="34" charset="0"/>
              </a:rPr>
              <a:t>.</a:t>
            </a: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4881D-4F1F-8E93-344A-1D20817848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828" y="405110"/>
            <a:ext cx="1738665" cy="517715"/>
          </a:xfrm>
          <a:solidFill>
            <a:srgbClr val="FEE000"/>
          </a:solidFill>
        </p:spPr>
        <p:txBody>
          <a:bodyPr vert="horz" wrap="square" lIns="180000" tIns="72000" rIns="180000" bIns="45720" rtlCol="0">
            <a:noAutofit/>
          </a:bodyPr>
          <a:lstStyle/>
          <a:p>
            <a:r>
              <a:rPr lang="en-US" b="1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418C7-3BC7-F65C-6057-5B995B64BF94}"/>
              </a:ext>
            </a:extLst>
          </p:cNvPr>
          <p:cNvSpPr txBox="1"/>
          <p:nvPr/>
        </p:nvSpPr>
        <p:spPr>
          <a:xfrm>
            <a:off x="467826" y="1510047"/>
            <a:ext cx="1097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>
                <a:effectLst/>
                <a:latin typeface="Montserrat" panose="00000500000000000000" pitchFamily="2" charset="0"/>
              </a:rPr>
              <a:t>The process for the team to capture and manage product sample information and test data both internally and from external 3rd-party agencies has limitations due to:</a:t>
            </a:r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8BF78-10E5-4588-A02A-1381048B6B13}"/>
              </a:ext>
            </a:extLst>
          </p:cNvPr>
          <p:cNvSpPr txBox="1"/>
          <p:nvPr/>
        </p:nvSpPr>
        <p:spPr>
          <a:xfrm>
            <a:off x="4295494" y="3422569"/>
            <a:ext cx="36010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/>
              <a:t>Many Manual Steps</a:t>
            </a:r>
            <a:endParaRPr lang="en-US" sz="1400" b="1" baseline="0"/>
          </a:p>
          <a:p>
            <a:pPr algn="ctr"/>
            <a:r>
              <a:rPr lang="en-US" sz="1400"/>
              <a:t>Numerous processes, such as test approvals, data transformation, and file sharing, are cumbersome and require significant time from stakeholders involved.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F82EC6-D555-DA72-A47A-DA27DAD27DF8}"/>
              </a:ext>
            </a:extLst>
          </p:cNvPr>
          <p:cNvCxnSpPr>
            <a:cxnSpLocks/>
          </p:cNvCxnSpPr>
          <p:nvPr/>
        </p:nvCxnSpPr>
        <p:spPr>
          <a:xfrm>
            <a:off x="4106555" y="2405532"/>
            <a:ext cx="0" cy="226654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E6E607-06CB-E2EE-5A3B-775E4C79FC8D}"/>
              </a:ext>
            </a:extLst>
          </p:cNvPr>
          <p:cNvSpPr txBox="1"/>
          <p:nvPr/>
        </p:nvSpPr>
        <p:spPr>
          <a:xfrm>
            <a:off x="467826" y="5110932"/>
            <a:ext cx="1097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0">
                <a:effectLst/>
                <a:latin typeface="Montserrat" panose="00000500000000000000" pitchFamily="2" charset="0"/>
              </a:rPr>
              <a:t>To resolve this, we are building a central platform for Sensory </a:t>
            </a:r>
            <a:r>
              <a:rPr lang="en-AU" i="0" err="1">
                <a:effectLst/>
                <a:latin typeface="Montserrat" panose="00000500000000000000" pitchFamily="2" charset="0"/>
              </a:rPr>
              <a:t>UX</a:t>
            </a:r>
            <a:r>
              <a:rPr lang="en-AU" i="0">
                <a:effectLst/>
                <a:latin typeface="Montserrat" panose="00000500000000000000" pitchFamily="2" charset="0"/>
              </a:rPr>
              <a:t> team and 3</a:t>
            </a:r>
            <a:r>
              <a:rPr lang="en-AU" i="0" baseline="30000">
                <a:effectLst/>
                <a:latin typeface="Montserrat" panose="00000500000000000000" pitchFamily="2" charset="0"/>
              </a:rPr>
              <a:t>rd</a:t>
            </a:r>
            <a:r>
              <a:rPr lang="en-AU" i="0">
                <a:effectLst/>
                <a:latin typeface="Montserrat" panose="00000500000000000000" pitchFamily="2" charset="0"/>
              </a:rPr>
              <a:t> party vendors to collaborate on test execution, data collection and management.</a:t>
            </a:r>
            <a:endParaRPr lang="en-AU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931F08-CD39-5037-594E-44F78AD5CE91}"/>
              </a:ext>
            </a:extLst>
          </p:cNvPr>
          <p:cNvGrpSpPr/>
          <p:nvPr/>
        </p:nvGrpSpPr>
        <p:grpSpPr>
          <a:xfrm>
            <a:off x="467826" y="5751145"/>
            <a:ext cx="687736" cy="636978"/>
            <a:chOff x="4929253" y="5743502"/>
            <a:chExt cx="674842" cy="650741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16542C72-EC2F-34E0-39BB-3BF3E3B7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29253" y="5743502"/>
              <a:ext cx="674842" cy="650741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A1A35F9-491E-5A3E-5DB0-5424A2E06ED4}"/>
                </a:ext>
              </a:extLst>
            </p:cNvPr>
            <p:cNvCxnSpPr>
              <a:cxnSpLocks/>
            </p:cNvCxnSpPr>
            <p:nvPr/>
          </p:nvCxnSpPr>
          <p:spPr>
            <a:xfrm>
              <a:off x="5235683" y="6039055"/>
              <a:ext cx="65995" cy="25727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7819F75-D0F7-C721-421B-C1E23619F9CD}"/>
              </a:ext>
            </a:extLst>
          </p:cNvPr>
          <p:cNvSpPr txBox="1"/>
          <p:nvPr/>
        </p:nvSpPr>
        <p:spPr>
          <a:xfrm>
            <a:off x="1155562" y="5935918"/>
            <a:ext cx="10122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latin typeface="Montserrat" panose="00000500000000000000" pitchFamily="2" charset="0"/>
              </a:rPr>
              <a:t>The opportunity</a:t>
            </a:r>
            <a:r>
              <a:rPr lang="en-US" sz="1400">
                <a:latin typeface="Montserrat" panose="00000500000000000000" pitchFamily="2" charset="0"/>
              </a:rPr>
              <a:t>: This platform will support the workflows for ~70 team members today across Sensory UX, R&amp;D and 3</a:t>
            </a:r>
            <a:r>
              <a:rPr lang="en-US" sz="1400" baseline="30000">
                <a:latin typeface="Montserrat" panose="00000500000000000000" pitchFamily="2" charset="0"/>
              </a:rPr>
              <a:t>rD</a:t>
            </a:r>
            <a:r>
              <a:rPr lang="en-US" sz="1400">
                <a:latin typeface="Montserrat" panose="00000500000000000000" pitchFamily="2" charset="0"/>
              </a:rPr>
              <a:t> Party Vendors, with the ability to expand to additional users in the future. </a:t>
            </a:r>
          </a:p>
        </p:txBody>
      </p:sp>
      <p:pic>
        <p:nvPicPr>
          <p:cNvPr id="1026" name="Picture 2" descr="Clock Icon Vector Art, Icons, and Graphics for Free Download">
            <a:extLst>
              <a:ext uri="{FF2B5EF4-FFF2-40B4-BE49-F238E27FC236}">
                <a16:creationId xmlns:a16="http://schemas.microsoft.com/office/drawing/2014/main" id="{802809DE-FD4A-5882-C82F-07E12E11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8862" y="2424694"/>
            <a:ext cx="1014276" cy="101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C48C1A-DDCE-D735-248F-2A8043E451AF}"/>
              </a:ext>
            </a:extLst>
          </p:cNvPr>
          <p:cNvSpPr txBox="1"/>
          <p:nvPr/>
        </p:nvSpPr>
        <p:spPr>
          <a:xfrm>
            <a:off x="467826" y="3467261"/>
            <a:ext cx="34374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/>
              <a:t>Poor visibility to historic data</a:t>
            </a:r>
            <a:endParaRPr lang="en-US" sz="1400" b="1" baseline="0"/>
          </a:p>
          <a:p>
            <a:pPr algn="ctr"/>
            <a:r>
              <a:rPr lang="en-US" sz="1400"/>
              <a:t>Lack of easy access to historical data and data integration, leads to redundant work, missed trends, and an incomplete understanding of user experience.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A8C94B-A6B3-DD56-04ED-AB8AB0D9555A}"/>
              </a:ext>
            </a:extLst>
          </p:cNvPr>
          <p:cNvCxnSpPr>
            <a:cxnSpLocks/>
          </p:cNvCxnSpPr>
          <p:nvPr/>
        </p:nvCxnSpPr>
        <p:spPr>
          <a:xfrm>
            <a:off x="8062685" y="2405532"/>
            <a:ext cx="0" cy="226654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0865F6-7273-5224-027F-EE1FF520DC3A}"/>
              </a:ext>
            </a:extLst>
          </p:cNvPr>
          <p:cNvSpPr txBox="1"/>
          <p:nvPr/>
        </p:nvSpPr>
        <p:spPr>
          <a:xfrm>
            <a:off x="8248103" y="3422569"/>
            <a:ext cx="347607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baseline="0"/>
              <a:t>Lack of </a:t>
            </a:r>
            <a:r>
              <a:rPr lang="en-US" sz="1400" b="1"/>
              <a:t>Integration with 3</a:t>
            </a:r>
            <a:r>
              <a:rPr lang="en-US" sz="1400" b="1" baseline="30000"/>
              <a:t>rd</a:t>
            </a:r>
            <a:r>
              <a:rPr lang="en-US" sz="1400" b="1"/>
              <a:t> Party Vendors</a:t>
            </a:r>
            <a:endParaRPr lang="en-US" sz="1400" b="1" baseline="0"/>
          </a:p>
          <a:p>
            <a:pPr algn="ctr"/>
            <a:r>
              <a:rPr lang="en-US" sz="1400"/>
              <a:t>Collaboration with 3rd Party vendors is primarily conducted via email, to which it is slow, prone to information loss, and lacks efficiency.</a:t>
            </a:r>
          </a:p>
        </p:txBody>
      </p:sp>
      <p:pic>
        <p:nvPicPr>
          <p:cNvPr id="9" name="Picture 8" descr="Disconnected chains - Free interface icons">
            <a:extLst>
              <a:ext uri="{FF2B5EF4-FFF2-40B4-BE49-F238E27FC236}">
                <a16:creationId xmlns:a16="http://schemas.microsoft.com/office/drawing/2014/main" id="{9548F785-B928-7AEB-66B9-1FB583FC6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819" y="2532128"/>
            <a:ext cx="796705" cy="79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lind - Free interface icons">
            <a:extLst>
              <a:ext uri="{FF2B5EF4-FFF2-40B4-BE49-F238E27FC236}">
                <a16:creationId xmlns:a16="http://schemas.microsoft.com/office/drawing/2014/main" id="{F560B5A7-2167-3194-1C31-DC53E639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54" y="2435800"/>
            <a:ext cx="997708" cy="9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50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R&amp;D Sensory UX Analytics.</vt:lpstr>
      <vt:lpstr>Data management (collection, transformation, storage, analysis) is inefficient.</vt:lpstr>
    </vt:vector>
  </TitlesOfParts>
  <Company>McCain Foods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LIN, BENNET</dc:creator>
  <cp:revision>2</cp:revision>
  <dcterms:created xsi:type="dcterms:W3CDTF">2025-02-25T20:32:39Z</dcterms:created>
  <dcterms:modified xsi:type="dcterms:W3CDTF">2025-08-29T11:19:09Z</dcterms:modified>
</cp:coreProperties>
</file>